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5" r:id="rId9"/>
    <p:sldId id="260" r:id="rId10"/>
    <p:sldId id="262" r:id="rId11"/>
    <p:sldId id="264" r:id="rId12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>
        <p:scale>
          <a:sx n="58" d="100"/>
          <a:sy n="58" d="100"/>
        </p:scale>
        <p:origin x="1646" y="59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62849-1D56-4E3F-B424-36AA652E14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6D1AB0-BC2E-4BF6-8499-E1491D4057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8B799B-0C58-4147-9BE3-1F4AAE178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27/03/2022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154FE-8D1A-4507-B6EE-EA162318D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F4322-D0EF-4346-B0A6-2810C3C1B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32813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14DB8-0F89-45F5-A955-442A278E6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92242C-695E-476A-84E1-0BEFEDDF93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AD3ADC-1A5E-47FF-A57D-0DAE783B2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27/03/2022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0DBE0C-1EFE-4AE1-86AA-6496BAE2A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60955C-DB5E-4440-B065-20D1391E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917939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26834D-A2AF-4AA3-839D-B5D247BF4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7ABC6A-A050-42D7-9E6E-F135C2AB9F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CB3E1D-BB52-4C67-81F2-AA3F7FD0F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27/03/2022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F5E45C-BED0-4BC1-B649-B1C457723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CE814-C169-4C37-BF43-4123FB50B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04738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4AA30-216E-4EA6-9C9D-F55F7D583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B21DA1-A3F4-4D9B-96F7-A2D95CBF0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12B5BE-5680-4A10-9E9E-66A9CB6A8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27/03/2022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D40A2-B708-4C2A-9207-7A496A2BC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23FFD8-BACB-4379-AB05-E0C79E03B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42634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B8A3A-AA28-4462-8325-0A63D8BAE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EDA71D-C4D3-4543-B1B4-7A004AA943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F2C75B-2B0F-4F2D-A73C-597FF52FB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27/03/2022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B33E92-A6DD-48A6-824B-4F05F25C6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BA1672-79DD-4AF6-A937-4EA2DAA41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27180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A4B3C-F125-41C3-9C5C-256D9BC64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F22B7-C06A-4174-B843-90B2B2B71C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7DC3E7-ED1B-48F2-9A65-FA6C5725FC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EDEF3-B910-4185-A223-638B3AB21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27/03/2022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E271DA-9523-408F-B8AA-13259E04D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BE5C2-AF7D-4125-A9FB-C1BBF2505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71678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EEEBA-26B6-44C7-A31D-32E2386B8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43212D-2FFB-4285-ACAA-E7611FCF64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603C80-76F9-4898-A860-3761445A3C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E9C9FB-7ED5-45CF-931D-C52921A637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4637D1-E1F8-425D-B618-6A7B7EDB89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6330655-5C85-4C6D-B696-96E6FECEA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27/03/2022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124F5F-0C5F-422B-A40E-8FDDCE4AF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F1CF9D-9697-4A41-9684-FD20BB429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80923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A76D1-A85B-4F77-A864-C81D19DAA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347899-03F5-4BE6-A736-671DA7114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27/03/2022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283762-7FBD-48EC-B73F-773D70DBF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02E592-4B71-4500-B008-0CC03293E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39635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3C9BDE-B6BA-4DA6-AD8D-38EAAAB05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27/03/2022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70C4ED-6C1E-4932-824A-8F1BEB773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B45D4A-67B6-484F-B900-C59615639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002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AEB7B-9E48-4E0C-87F8-609B1DF30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64388-674C-41C8-94D1-6BBDCF16FB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2590E6-FC63-4989-8B3A-F9CBA21140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D144E2-64FC-4425-A927-B4AD73976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27/03/2022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618395-9078-497E-BE1C-3289A42B8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1D42C3-B537-4D57-A6F3-9A69128E5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7016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77397-22AE-44D1-B842-5E5525A30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2E34A7-4EEB-4CC1-83AE-2F42938881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2988CE-C1CE-43DA-82F1-A868BFE505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96764E-E46A-49C3-AECF-A08B2B969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27/03/2022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41C465-3F70-466A-8828-46E2C92C6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1DD0EE-6868-484B-BECC-C280FAEBC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17381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244619-388C-47AA-8A43-88C7430B5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50E9E5-845A-474E-967E-3D423E6A04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A34ABA-6B0A-4E7B-A298-17B799B3B1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E7F674-603F-41F3-934F-DEBA0B6F74B4}" type="datetimeFigureOut">
              <a:rPr lang="it-IT" smtClean="0"/>
              <a:t>27/03/2022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CF208-56E9-490E-8E28-15E8CA40C1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352B29-E22E-4872-82B4-110C678E06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932889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77D6B2E-37A3-429E-A37C-F30ED6487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1723" y="-1"/>
            <a:ext cx="12225953" cy="6868071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41959" y="-3"/>
            <a:ext cx="11772269" cy="6868074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83000"/>
                </a:schemeClr>
              </a:gs>
              <a:gs pos="100000">
                <a:schemeClr val="accent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5200" y="0"/>
            <a:ext cx="3623374" cy="686807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064D5D5-227B-4F66-9AEA-46F570E79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5875" y="-3"/>
            <a:ext cx="12233581" cy="6868076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73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46B67A4-D328-4747-A82B-65E84FA463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484334" y="-861824"/>
            <a:ext cx="6861931" cy="8597859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27000"/>
                </a:srgb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993193">
            <a:off x="1186972" y="1089049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6000"/>
                </a:schemeClr>
              </a:gs>
              <a:gs pos="85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F15E7B-CE22-43FE-848B-7E96012B82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62567" y="818984"/>
            <a:ext cx="6714699" cy="3178689"/>
          </a:xfrm>
        </p:spPr>
        <p:txBody>
          <a:bodyPr>
            <a:normAutofit/>
          </a:bodyPr>
          <a:lstStyle/>
          <a:p>
            <a:pPr algn="l"/>
            <a:r>
              <a:rPr lang="it-IT" sz="4800" dirty="0">
                <a:solidFill>
                  <a:srgbClr val="FFFFFF"/>
                </a:solidFill>
              </a:rPr>
              <a:t>MHW1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4490110"/>
            <a:ext cx="12217710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90D403-F4A2-48A1-9DCD-D7908A44BB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85397" y="4960961"/>
            <a:ext cx="7055893" cy="1078054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it-IT" dirty="0">
                <a:solidFill>
                  <a:srgbClr val="FFFFFF"/>
                </a:solidFill>
              </a:rPr>
              <a:t>Giuseppe Leocata</a:t>
            </a:r>
          </a:p>
          <a:p>
            <a:pPr algn="l"/>
            <a:r>
              <a:rPr lang="it-IT" dirty="0">
                <a:solidFill>
                  <a:srgbClr val="FFFFFF"/>
                </a:solidFill>
              </a:rPr>
              <a:t>1000001729</a:t>
            </a:r>
          </a:p>
          <a:p>
            <a:pPr algn="l"/>
            <a:r>
              <a:rPr lang="it-IT" dirty="0">
                <a:solidFill>
                  <a:srgbClr val="FFFFFF"/>
                </a:solidFill>
              </a:rPr>
              <a:t>28/03/2022</a:t>
            </a:r>
          </a:p>
        </p:txBody>
      </p:sp>
    </p:spTree>
    <p:extLst>
      <p:ext uri="{BB962C8B-B14F-4D97-AF65-F5344CB8AC3E}">
        <p14:creationId xmlns:p14="http://schemas.microsoft.com/office/powerpoint/2010/main" val="2474004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199468-442B-44D8-8FB1-9E9E01386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Descrizione del progetto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5D1882-65DE-484D-B983-8F24ECBDF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5875" y="1568405"/>
            <a:ext cx="6915019" cy="3876675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it-IT" sz="2000" dirty="0"/>
              <a:t>Il sito web da me realizzato si propone di elencare i 5 migliori alimenti per gli studenti, descrivendone, per ciascuno di essi, le proprietà nutrizionali ed una foto illustrativa.</a:t>
            </a:r>
          </a:p>
          <a:p>
            <a:endParaRPr lang="it-IT" sz="2000" dirty="0"/>
          </a:p>
          <a:p>
            <a:r>
              <a:rPr lang="it-IT" sz="2000" dirty="0"/>
              <a:t>SPECIFICHE:</a:t>
            </a:r>
          </a:p>
          <a:p>
            <a:pPr lvl="1"/>
            <a:r>
              <a:rPr lang="it-IT" sz="1600" u="sng" dirty="0"/>
              <a:t>Web Responsive</a:t>
            </a:r>
            <a:r>
              <a:rPr lang="it-IT" sz="1600" dirty="0"/>
              <a:t>: per dispositivi aventi una larghezza schermo minore o uguale a </a:t>
            </a:r>
            <a:r>
              <a:rPr lang="it-IT" sz="1600" b="1" dirty="0"/>
              <a:t>500px</a:t>
            </a:r>
            <a:r>
              <a:rPr lang="it-IT" sz="1600" dirty="0"/>
              <a:t> vi sono dei piccoli riadattamenti (footer e immagini)</a:t>
            </a:r>
          </a:p>
          <a:p>
            <a:pPr lvl="1"/>
            <a:r>
              <a:rPr lang="it-IT" sz="1600" u="sng" dirty="0"/>
              <a:t>Multi-Font</a:t>
            </a:r>
            <a:r>
              <a:rPr lang="it-IT" sz="1600" dirty="0"/>
              <a:t>: sono stati utilizzati 6 font diversi presi da google font </a:t>
            </a:r>
          </a:p>
          <a:p>
            <a:pPr marL="457200" lvl="1" indent="0">
              <a:buNone/>
            </a:pPr>
            <a:r>
              <a:rPr lang="it-IT" sz="1600" dirty="0"/>
              <a:t>	(Andika, David Libre, Harmattan, Merriweather, Inter, Courgette)</a:t>
            </a:r>
          </a:p>
          <a:p>
            <a:pPr marL="457200" lvl="1" indent="0">
              <a:buNone/>
            </a:pPr>
            <a:endParaRPr lang="it-IT" sz="1600" dirty="0"/>
          </a:p>
        </p:txBody>
      </p:sp>
    </p:spTree>
    <p:extLst>
      <p:ext uri="{BB962C8B-B14F-4D97-AF65-F5344CB8AC3E}">
        <p14:creationId xmlns:p14="http://schemas.microsoft.com/office/powerpoint/2010/main" val="2693910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3E3554-1D0A-4FE7-968B-21CF8C909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539" y="535899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Layout complessivo HTML+CSS</a:t>
            </a:r>
          </a:p>
        </p:txBody>
      </p:sp>
      <p:pic>
        <p:nvPicPr>
          <p:cNvPr id="17" name="Immagine 16">
            <a:extLst>
              <a:ext uri="{FF2B5EF4-FFF2-40B4-BE49-F238E27FC236}">
                <a16:creationId xmlns:a16="http://schemas.microsoft.com/office/drawing/2014/main" id="{FC952356-2A76-47FB-84EE-7799F6009C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844"/>
          <a:stretch/>
        </p:blipFill>
        <p:spPr>
          <a:xfrm>
            <a:off x="4256365" y="371932"/>
            <a:ext cx="4529185" cy="5897217"/>
          </a:xfrm>
          <a:prstGeom prst="rect">
            <a:avLst/>
          </a:prstGeom>
          <a:ln>
            <a:noFill/>
          </a:ln>
        </p:spPr>
      </p:pic>
      <p:pic>
        <p:nvPicPr>
          <p:cNvPr id="21" name="Immagine 20">
            <a:extLst>
              <a:ext uri="{FF2B5EF4-FFF2-40B4-BE49-F238E27FC236}">
                <a16:creationId xmlns:a16="http://schemas.microsoft.com/office/drawing/2014/main" id="{614321A8-CC5C-4B22-A486-B511DDFAC8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6365" y="6269149"/>
            <a:ext cx="4529185" cy="589104"/>
          </a:xfrm>
          <a:prstGeom prst="rect">
            <a:avLst/>
          </a:prstGeom>
          <a:ln>
            <a:noFill/>
          </a:ln>
        </p:spPr>
      </p:pic>
      <p:sp>
        <p:nvSpPr>
          <p:cNvPr id="23" name="Title 1">
            <a:extLst>
              <a:ext uri="{FF2B5EF4-FFF2-40B4-BE49-F238E27FC236}">
                <a16:creationId xmlns:a16="http://schemas.microsoft.com/office/drawing/2014/main" id="{C316A31F-D400-4E6F-A642-CA7C1798B61A}"/>
              </a:ext>
            </a:extLst>
          </p:cNvPr>
          <p:cNvSpPr txBox="1">
            <a:spLocks/>
          </p:cNvSpPr>
          <p:nvPr/>
        </p:nvSpPr>
        <p:spPr>
          <a:xfrm>
            <a:off x="6070368" y="10138"/>
            <a:ext cx="901177" cy="42851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it-IT" sz="2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WEB</a:t>
            </a:r>
            <a:endParaRPr lang="it-IT" sz="40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6A9FD23A-AB84-4822-BC8A-48A212C0B207}"/>
              </a:ext>
            </a:extLst>
          </p:cNvPr>
          <p:cNvSpPr txBox="1">
            <a:spLocks/>
          </p:cNvSpPr>
          <p:nvPr/>
        </p:nvSpPr>
        <p:spPr>
          <a:xfrm>
            <a:off x="10140139" y="-53369"/>
            <a:ext cx="901177" cy="42851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it-IT" sz="2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mobile</a:t>
            </a:r>
            <a:endParaRPr lang="it-IT" sz="40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36" name="Immagine 35">
            <a:extLst>
              <a:ext uri="{FF2B5EF4-FFF2-40B4-BE49-F238E27FC236}">
                <a16:creationId xmlns:a16="http://schemas.microsoft.com/office/drawing/2014/main" id="{0FF68465-9680-4D87-A765-CE341FB3E6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41891" y="678646"/>
            <a:ext cx="1285600" cy="2780240"/>
          </a:xfrm>
          <a:prstGeom prst="rect">
            <a:avLst/>
          </a:prstGeom>
        </p:spPr>
      </p:pic>
      <p:pic>
        <p:nvPicPr>
          <p:cNvPr id="38" name="Immagine 37">
            <a:extLst>
              <a:ext uri="{FF2B5EF4-FFF2-40B4-BE49-F238E27FC236}">
                <a16:creationId xmlns:a16="http://schemas.microsoft.com/office/drawing/2014/main" id="{54C78AC2-F377-4BC4-9465-EE4486608E6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4515" y="381858"/>
            <a:ext cx="1568548" cy="3318955"/>
          </a:xfrm>
          <a:prstGeom prst="rect">
            <a:avLst/>
          </a:prstGeom>
        </p:spPr>
      </p:pic>
      <p:pic>
        <p:nvPicPr>
          <p:cNvPr id="39" name="Immagine 38">
            <a:extLst>
              <a:ext uri="{FF2B5EF4-FFF2-40B4-BE49-F238E27FC236}">
                <a16:creationId xmlns:a16="http://schemas.microsoft.com/office/drawing/2014/main" id="{23533A31-603A-49FB-A338-2C9E2F11331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01338" y="3833639"/>
            <a:ext cx="1241355" cy="2684556"/>
          </a:xfrm>
          <a:prstGeom prst="rect">
            <a:avLst/>
          </a:prstGeom>
        </p:spPr>
      </p:pic>
      <p:pic>
        <p:nvPicPr>
          <p:cNvPr id="41" name="Immagine 40">
            <a:extLst>
              <a:ext uri="{FF2B5EF4-FFF2-40B4-BE49-F238E27FC236}">
                <a16:creationId xmlns:a16="http://schemas.microsoft.com/office/drawing/2014/main" id="{2CA406D6-9402-41B8-A9B8-34F4EAD85E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2557" y="3790412"/>
            <a:ext cx="1378916" cy="2917705"/>
          </a:xfrm>
          <a:prstGeom prst="rect">
            <a:avLst/>
          </a:prstGeom>
        </p:spPr>
      </p:pic>
      <p:pic>
        <p:nvPicPr>
          <p:cNvPr id="45" name="Immagine 44">
            <a:extLst>
              <a:ext uri="{FF2B5EF4-FFF2-40B4-BE49-F238E27FC236}">
                <a16:creationId xmlns:a16="http://schemas.microsoft.com/office/drawing/2014/main" id="{ABA5D06D-933E-4916-9017-F6BD3D334B7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715418" y="3801472"/>
            <a:ext cx="1259483" cy="2723760"/>
          </a:xfrm>
          <a:prstGeom prst="rect">
            <a:avLst/>
          </a:prstGeom>
        </p:spPr>
      </p:pic>
      <p:pic>
        <p:nvPicPr>
          <p:cNvPr id="47" name="Immagine 46">
            <a:extLst>
              <a:ext uri="{FF2B5EF4-FFF2-40B4-BE49-F238E27FC236}">
                <a16:creationId xmlns:a16="http://schemas.microsoft.com/office/drawing/2014/main" id="{FFE3659F-5E72-4EE8-B463-93A97FF3C2A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8415" y="3794014"/>
            <a:ext cx="1378916" cy="2917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8037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0937FD-3195-4E6E-AA7F-8D790A0A8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Header</a:t>
            </a:r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D436EBA8-F31C-4F52-93F9-562F47898F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3415" y="19663"/>
            <a:ext cx="5306488" cy="2523512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29330E14-DA87-4F9E-8D2C-D54803D581BB}"/>
              </a:ext>
            </a:extLst>
          </p:cNvPr>
          <p:cNvSpPr txBox="1">
            <a:spLocks/>
          </p:cNvSpPr>
          <p:nvPr/>
        </p:nvSpPr>
        <p:spPr>
          <a:xfrm>
            <a:off x="4201773" y="534113"/>
            <a:ext cx="1498636" cy="619555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it-IT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HTML</a:t>
            </a:r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A0917FFF-0624-4377-BEC3-C511DF237BB9}"/>
              </a:ext>
            </a:extLst>
          </p:cNvPr>
          <p:cNvSpPr txBox="1">
            <a:spLocks/>
          </p:cNvSpPr>
          <p:nvPr/>
        </p:nvSpPr>
        <p:spPr>
          <a:xfrm>
            <a:off x="4656870" y="2529070"/>
            <a:ext cx="1498636" cy="8030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it-IT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CSS</a:t>
            </a:r>
          </a:p>
        </p:txBody>
      </p:sp>
      <p:sp>
        <p:nvSpPr>
          <p:cNvPr id="24" name="Rectangle 4">
            <a:extLst>
              <a:ext uri="{FF2B5EF4-FFF2-40B4-BE49-F238E27FC236}">
                <a16:creationId xmlns:a16="http://schemas.microsoft.com/office/drawing/2014/main" id="{364EC548-B73C-40DB-A415-D364613BB5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85823" y="1030822"/>
            <a:ext cx="2640731" cy="1200329"/>
          </a:xfrm>
          <a:prstGeom prst="rect">
            <a:avLst/>
          </a:prstGeom>
          <a:solidFill>
            <a:srgbClr val="1E1E1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header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&lt;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div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id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="overlay"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&gt;&lt;/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div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&lt;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h1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class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="big_text_style"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I 5 migliori cibi per gli universitari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 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&lt;/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h1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&lt;/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header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endParaRPr kumimoji="0" lang="it-IT" altLang="it-IT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5" name="Rectangle 5">
            <a:extLst>
              <a:ext uri="{FF2B5EF4-FFF2-40B4-BE49-F238E27FC236}">
                <a16:creationId xmlns:a16="http://schemas.microsoft.com/office/drawing/2014/main" id="{DAEFD557-D10D-4D37-BF9F-BAE0494A07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01773" y="3386520"/>
            <a:ext cx="4441371" cy="1938992"/>
          </a:xfrm>
          <a:prstGeom prst="rect">
            <a:avLst/>
          </a:prstGeom>
          <a:solidFill>
            <a:srgbClr val="1E1E1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7BA7D"/>
                </a:solidFill>
                <a:effectLst/>
                <a:latin typeface="JetBrains Mono"/>
              </a:rPr>
              <a:t>header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{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background-image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CDCAA"/>
                </a:solidFill>
                <a:effectLst/>
                <a:latin typeface="JetBrains Mono"/>
              </a:rPr>
              <a:t>url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(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header_background.jpg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);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background-size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cover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background-position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center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background-repeat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no-repeat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position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relative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699856"/>
                </a:solidFill>
                <a:effectLst/>
                <a:latin typeface="JetBrains Mono"/>
              </a:rPr>
              <a:t>/* in modo da giocare con l'absolute di ciò che sta dentro */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699856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699856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border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5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px solid black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height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60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vh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display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flex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justify-content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center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align-items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center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}</a:t>
            </a:r>
            <a:endParaRPr kumimoji="0" lang="it-IT" altLang="it-I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6" name="Rectangle 6">
            <a:extLst>
              <a:ext uri="{FF2B5EF4-FFF2-40B4-BE49-F238E27FC236}">
                <a16:creationId xmlns:a16="http://schemas.microsoft.com/office/drawing/2014/main" id="{29C72D44-BB57-4874-B223-6D99B18A2E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55506" y="5391787"/>
            <a:ext cx="2344682" cy="1446550"/>
          </a:xfrm>
          <a:prstGeom prst="rect">
            <a:avLst/>
          </a:prstGeom>
          <a:solidFill>
            <a:srgbClr val="1E1E1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7BA7D"/>
                </a:solidFill>
                <a:effectLst/>
                <a:latin typeface="JetBrains Mono"/>
              </a:rPr>
              <a:t>header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.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7BA7D"/>
                </a:solidFill>
                <a:effectLst/>
                <a:latin typeface="JetBrains Mono"/>
              </a:rPr>
              <a:t>big_text_style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{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color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white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z-index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1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}</a:t>
            </a:r>
            <a:b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endParaRPr kumimoji="0" lang="it-IT" altLang="it-IT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7" name="Rectangle 7">
            <a:extLst>
              <a:ext uri="{FF2B5EF4-FFF2-40B4-BE49-F238E27FC236}">
                <a16:creationId xmlns:a16="http://schemas.microsoft.com/office/drawing/2014/main" id="{71C5D304-25DE-443A-B318-B22BBD4BEB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94621" y="4294460"/>
            <a:ext cx="3322340" cy="2062103"/>
          </a:xfrm>
          <a:prstGeom prst="rect">
            <a:avLst/>
          </a:prstGeom>
          <a:solidFill>
            <a:srgbClr val="1E1E1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#overlay {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position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absolute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   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top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0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   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bottom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0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   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height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100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%;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   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width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100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%;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background-color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CDCAA"/>
                </a:solidFill>
                <a:effectLst/>
                <a:latin typeface="JetBrains Mono"/>
              </a:rPr>
              <a:t>rgba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(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0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,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0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,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0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,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0.3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);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}</a:t>
            </a:r>
            <a:endParaRPr kumimoji="0" lang="it-IT" altLang="it-IT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03766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0937FD-3195-4E6E-AA7F-8D790A0A8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449" y="2612571"/>
            <a:ext cx="2865655" cy="1360325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Header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completo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ADAD9DD9-C495-49EB-820E-CF171129C5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7050" y="127344"/>
            <a:ext cx="5359319" cy="3502264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5F80C2D3-DC86-4495-BFA5-37B4D55723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18423" y="3602510"/>
            <a:ext cx="3060441" cy="1477328"/>
          </a:xfrm>
          <a:prstGeom prst="rect">
            <a:avLst/>
          </a:prstGeom>
          <a:solidFill>
            <a:srgbClr val="1E1E1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div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id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="realized_by"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&lt;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div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id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="profile_photo"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&gt;&lt;/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div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&lt;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p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class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="names_text_style"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Giuseppe Leocata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br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 &lt;/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p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&lt;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p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class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="sub_content_text_style"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&lt;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b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Matricola: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&lt;/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b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1000001729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br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&lt;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b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Stima Laurea: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&lt;/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b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"Error 404: Info Not Found"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&lt;/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p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&lt;/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div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endParaRPr kumimoji="0" lang="it-IT" altLang="it-I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4A4890E9-BDA6-4CC3-ABA2-470B50F7C3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24203" y="5200240"/>
            <a:ext cx="1838131" cy="1477328"/>
          </a:xfrm>
          <a:prstGeom prst="rect">
            <a:avLst/>
          </a:prstGeom>
          <a:solidFill>
            <a:srgbClr val="1E1E1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#realized_by {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position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relative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display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flex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flex-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direction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column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justify-content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flex-start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align-items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center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margin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-top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-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70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px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margin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-bottom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30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px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}</a:t>
            </a:r>
            <a:endParaRPr kumimoji="0" lang="it-IT" altLang="it-I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A091ACB1-D887-4C09-B708-4321ED56D65C}"/>
              </a:ext>
            </a:extLst>
          </p:cNvPr>
          <p:cNvSpPr txBox="1">
            <a:spLocks/>
          </p:cNvSpPr>
          <p:nvPr/>
        </p:nvSpPr>
        <p:spPr>
          <a:xfrm>
            <a:off x="4034957" y="2982955"/>
            <a:ext cx="1498636" cy="619555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it-IT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HTML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99DEF366-8A46-4C14-B62D-3BD981191B31}"/>
              </a:ext>
            </a:extLst>
          </p:cNvPr>
          <p:cNvSpPr txBox="1">
            <a:spLocks/>
          </p:cNvSpPr>
          <p:nvPr/>
        </p:nvSpPr>
        <p:spPr>
          <a:xfrm>
            <a:off x="6993951" y="4580685"/>
            <a:ext cx="1498636" cy="619555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it-IT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CSS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93E833DB-5968-48A5-BCDA-2EEDA87A95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44802" y="6493738"/>
            <a:ext cx="3340359" cy="246221"/>
          </a:xfrm>
          <a:prstGeom prst="rect">
            <a:avLst/>
          </a:prstGeom>
          <a:solidFill>
            <a:srgbClr val="1E1E1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#realized_by 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D7BA7D"/>
                </a:solidFill>
                <a:effectLst/>
                <a:latin typeface="JetBrains Mono"/>
              </a:rPr>
              <a:t>p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.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D7BA7D"/>
                </a:solidFill>
                <a:effectLst/>
                <a:latin typeface="JetBrains Mono"/>
              </a:rPr>
              <a:t>names_text_style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7BA7D"/>
                </a:solidFill>
                <a:effectLst/>
                <a:latin typeface="JetBrains Mono"/>
              </a:rPr>
              <a:t>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{ 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margin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-bottom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10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px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 }</a:t>
            </a:r>
            <a:endParaRPr kumimoji="0" lang="it-IT" altLang="it-I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27182AAC-38C0-4A5F-AC25-1485880BD0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89437" y="3837468"/>
            <a:ext cx="2565917" cy="2323713"/>
          </a:xfrm>
          <a:prstGeom prst="rect">
            <a:avLst/>
          </a:prstGeom>
          <a:solidFill>
            <a:srgbClr val="1E1E1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#profile_photo {</a:t>
            </a:r>
            <a:b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width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120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px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height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120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px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z-index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1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border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5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px solid 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darkcyan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background-image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CDCAA"/>
                </a:solidFill>
                <a:effectLst/>
                <a:latin typeface="JetBrains Mono"/>
              </a:rPr>
              <a:t>url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(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me.jpg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);</a:t>
            </a:r>
            <a:b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    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background-position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center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    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background-repeat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no-repeat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    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background-size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cover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border-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radius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100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%;</a:t>
            </a:r>
            <a:b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}</a:t>
            </a:r>
            <a:b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endParaRPr kumimoji="0" lang="it-IT" altLang="it-IT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8948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Menù navigazione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D0B9D101-E507-4B6D-94C9-835A576EB1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7773" y="382300"/>
            <a:ext cx="7117697" cy="563929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9" name="Rectangle 1">
            <a:extLst>
              <a:ext uri="{FF2B5EF4-FFF2-40B4-BE49-F238E27FC236}">
                <a16:creationId xmlns:a16="http://schemas.microsoft.com/office/drawing/2014/main" id="{E4394F51-6B90-4DCA-B1AA-765D55DBCD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30896" y="2225271"/>
            <a:ext cx="2881862" cy="1569660"/>
          </a:xfrm>
          <a:prstGeom prst="rect">
            <a:avLst/>
          </a:prstGeom>
          <a:solidFill>
            <a:srgbClr val="1E1E1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nav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class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="nav_text_style"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&lt;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a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href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=""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HOME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&lt;/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a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&lt;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a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href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=""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CONTATTI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&lt;/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a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&lt;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a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href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=""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REGISTRATI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&lt;/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a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&lt;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a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href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=""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LOGIN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&lt;/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a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&lt;/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nav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endParaRPr kumimoji="0" lang="it-IT" altLang="it-IT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F1DF3393-3D9A-4327-B507-AD2F6F97DCCE}"/>
              </a:ext>
            </a:extLst>
          </p:cNvPr>
          <p:cNvSpPr txBox="1"/>
          <p:nvPr/>
        </p:nvSpPr>
        <p:spPr>
          <a:xfrm>
            <a:off x="4646618" y="1526465"/>
            <a:ext cx="225041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HTML</a:t>
            </a:r>
            <a:endParaRPr lang="it-IT" sz="4000" dirty="0"/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8856B5CD-A45E-4405-AD08-34B395AADFBE}"/>
              </a:ext>
            </a:extLst>
          </p:cNvPr>
          <p:cNvSpPr txBox="1"/>
          <p:nvPr/>
        </p:nvSpPr>
        <p:spPr>
          <a:xfrm>
            <a:off x="9670752" y="1505505"/>
            <a:ext cx="225041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CSS</a:t>
            </a:r>
            <a:endParaRPr lang="it-IT" sz="4000" dirty="0"/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C0CB604C-D333-4D7A-B916-736AFEB0D2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68190" y="2213391"/>
            <a:ext cx="3179595" cy="1569660"/>
          </a:xfrm>
          <a:prstGeom prst="rect">
            <a:avLst/>
          </a:prstGeom>
          <a:solidFill>
            <a:srgbClr val="1E1E1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7BA7D"/>
                </a:solidFill>
                <a:effectLst/>
                <a:latin typeface="JetBrains Mono"/>
              </a:rPr>
              <a:t>nav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{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height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60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px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display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flex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justify-content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space-</a:t>
            </a:r>
            <a:r>
              <a:rPr kumimoji="0" lang="it-IT" altLang="it-IT" sz="1600" b="0" i="0" u="none" strike="noStrike" cap="none" normalizeH="0" baseline="0" dirty="0" err="1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around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align-items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center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}</a:t>
            </a:r>
            <a:endParaRPr kumimoji="0" lang="it-IT" altLang="it-IT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5" name="Rectangle 3">
            <a:extLst>
              <a:ext uri="{FF2B5EF4-FFF2-40B4-BE49-F238E27FC236}">
                <a16:creationId xmlns:a16="http://schemas.microsoft.com/office/drawing/2014/main" id="{E8E15507-1591-4490-BAD9-153BE715E1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68190" y="4128696"/>
            <a:ext cx="2738122" cy="2062103"/>
          </a:xfrm>
          <a:prstGeom prst="rect">
            <a:avLst/>
          </a:prstGeom>
          <a:solidFill>
            <a:srgbClr val="1E1E1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7BA7D"/>
                </a:solidFill>
                <a:effectLst/>
                <a:latin typeface="JetBrains Mono"/>
              </a:rPr>
              <a:t>nav a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{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font-weight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600" b="0" i="0" u="none" strike="noStrike" cap="none" normalizeH="0" baseline="0" dirty="0" err="1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bold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background-color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600" b="0" i="0" u="none" strike="noStrike" cap="none" normalizeH="0" baseline="0" dirty="0" err="1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darkcyan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color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white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padding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10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px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border-</a:t>
            </a:r>
            <a:r>
              <a:rPr kumimoji="0" lang="it-IT" altLang="it-IT" sz="1600" b="0" i="0" u="none" strike="noStrike" cap="none" normalizeH="0" baseline="0" dirty="0" err="1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radius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35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px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text-</a:t>
            </a:r>
            <a:r>
              <a:rPr kumimoji="0" lang="it-IT" altLang="it-IT" sz="1600" b="0" i="0" u="none" strike="noStrike" cap="none" normalizeH="0" baseline="0" dirty="0" err="1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decoration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none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}</a:t>
            </a:r>
            <a:endParaRPr kumimoji="0" lang="it-IT" altLang="it-IT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04957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01" y="535899"/>
            <a:ext cx="2790969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Sezione contenuti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105DE7B-A487-4A2E-A00F-DEEE57FA87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62774" y="3076615"/>
            <a:ext cx="4374708" cy="3785652"/>
          </a:xfrm>
          <a:prstGeom prst="rect">
            <a:avLst/>
          </a:prstGeom>
          <a:solidFill>
            <a:srgbClr val="1E1E1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section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id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="contents"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699856"/>
                </a:solidFill>
                <a:effectLst/>
                <a:latin typeface="JetBrains Mono"/>
              </a:rPr>
              <a:t>&lt;!-- content item --&gt;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699856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699856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div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id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="spinaci"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class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="content_item"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&lt;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p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class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="big_text_style sub_content_item"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r>
              <a:rPr lang="it-IT" altLang="it-IT" sz="1000" dirty="0">
                <a:solidFill>
                  <a:srgbClr val="808080"/>
                </a:solidFill>
                <a:latin typeface="JetBrains Mono"/>
              </a:rPr>
              <a:t> </a:t>
            </a:r>
            <a:r>
              <a:rPr lang="it-IT" altLang="it-IT" sz="1000" dirty="0">
                <a:solidFill>
                  <a:schemeClr val="bg1">
                    <a:lumMod val="85000"/>
                  </a:schemeClr>
                </a:solidFill>
                <a:latin typeface="JetBrains Mono"/>
              </a:rPr>
              <a:t>4. Spinaci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&lt;/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p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&lt;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div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id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="spinaci_photo"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class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="image_container sub_content_item"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&gt;&lt;/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div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&lt;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p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class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="content_text_style sub_content_item"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Gli spinaci, se assunti regolarmente, possono realmente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    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span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class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="highlight"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migliorare le prestazioni del tuo corpo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&lt;/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span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,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        in particolar modo della tua memoria…</a:t>
            </a:r>
            <a:r>
              <a:rPr lang="it-IT" altLang="it-IT" sz="1000" dirty="0">
                <a:solidFill>
                  <a:srgbClr val="808080"/>
                </a:solidFill>
                <a:latin typeface="JetBrains Mono"/>
              </a:rPr>
              <a:t>…………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&lt;/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p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&lt;/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div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699856"/>
                </a:solidFill>
                <a:effectLst/>
                <a:latin typeface="JetBrains Mono"/>
              </a:rPr>
              <a:t>&lt;!------------------------------------------------------&gt;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699856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699856"/>
                </a:solidFill>
                <a:effectLst/>
                <a:latin typeface="JetBrains Mono"/>
              </a:rPr>
              <a:t>   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699856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699856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hr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699856"/>
                </a:solidFill>
                <a:effectLst/>
                <a:latin typeface="JetBrains Mono"/>
              </a:rPr>
              <a:t>&lt;!-- content item --&gt;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699856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699856"/>
                </a:solidFill>
                <a:effectLst/>
                <a:latin typeface="JetBrains Mono"/>
              </a:rPr>
              <a:t>               ……… si continua così ……….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699856"/>
                </a:solidFill>
                <a:effectLst/>
                <a:latin typeface="JetBrains Mono"/>
              </a:rPr>
              <a:t>&lt;!------------------------------------------------------&gt;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699856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699856"/>
                </a:solidFill>
                <a:effectLst/>
                <a:latin typeface="JetBrains Mono"/>
              </a:rPr>
              <a:t>    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699856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&lt;/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section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endParaRPr kumimoji="0" lang="it-IT" altLang="it-I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7CE4880B-42BF-4952-9A52-70887A2F0F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3115" y="69797"/>
            <a:ext cx="5662991" cy="2983899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9" name="Rectangle 3">
            <a:extLst>
              <a:ext uri="{FF2B5EF4-FFF2-40B4-BE49-F238E27FC236}">
                <a16:creationId xmlns:a16="http://schemas.microsoft.com/office/drawing/2014/main" id="{09AB107D-D391-4B1A-B49C-5D1E999612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84126" y="2927694"/>
            <a:ext cx="1362269" cy="707886"/>
          </a:xfrm>
          <a:prstGeom prst="rect">
            <a:avLst/>
          </a:prstGeom>
          <a:solidFill>
            <a:srgbClr val="1E1E1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#contents {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max-width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750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px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margin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0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auto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}</a:t>
            </a:r>
            <a:endParaRPr kumimoji="0" lang="it-IT" altLang="it-I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A84FAA1F-9A3A-4344-A885-09FE61A16C27}"/>
              </a:ext>
            </a:extLst>
          </p:cNvPr>
          <p:cNvSpPr txBox="1"/>
          <p:nvPr/>
        </p:nvSpPr>
        <p:spPr>
          <a:xfrm>
            <a:off x="4037826" y="2478531"/>
            <a:ext cx="143904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HTML</a:t>
            </a:r>
            <a:endParaRPr lang="it-IT" sz="4000" dirty="0"/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06BCECFB-D1B5-4EA4-BD3D-64C1CC4BA9B1}"/>
              </a:ext>
            </a:extLst>
          </p:cNvPr>
          <p:cNvSpPr txBox="1"/>
          <p:nvPr/>
        </p:nvSpPr>
        <p:spPr>
          <a:xfrm>
            <a:off x="11066106" y="2733283"/>
            <a:ext cx="112284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CSS</a:t>
            </a:r>
            <a:endParaRPr lang="it-IT" sz="4000" dirty="0"/>
          </a:p>
        </p:txBody>
      </p:sp>
      <p:sp>
        <p:nvSpPr>
          <p:cNvPr id="15" name="Rectangle 5">
            <a:extLst>
              <a:ext uri="{FF2B5EF4-FFF2-40B4-BE49-F238E27FC236}">
                <a16:creationId xmlns:a16="http://schemas.microsoft.com/office/drawing/2014/main" id="{3934C7DC-BDF0-44CD-8CAA-8FB664D531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0883" y="3664834"/>
            <a:ext cx="3872664" cy="3170099"/>
          </a:xfrm>
          <a:prstGeom prst="rect">
            <a:avLst/>
          </a:prstGeom>
          <a:solidFill>
            <a:srgbClr val="1E1E1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.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7BA7D"/>
                </a:solidFill>
                <a:effectLst/>
                <a:latin typeface="JetBrains Mono"/>
              </a:rPr>
              <a:t>sub_content_item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{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margin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30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px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0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 }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.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7BA7D"/>
                </a:solidFill>
                <a:effectLst/>
                <a:latin typeface="JetBrains Mono"/>
              </a:rPr>
              <a:t>image_container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{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background-position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center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background-repeat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no-repeat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background-size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cover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height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350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px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}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586C0"/>
                </a:solidFill>
                <a:effectLst/>
                <a:latin typeface="JetBrains Mono"/>
              </a:rPr>
              <a:t>@media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(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max-width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500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px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) {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.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7BA7D"/>
                </a:solidFill>
                <a:effectLst/>
                <a:latin typeface="JetBrains Mono"/>
              </a:rPr>
              <a:t>image_container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{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height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200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px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}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}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#frutta_secca_photo {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background-image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CDCAA"/>
                </a:solidFill>
                <a:effectLst/>
                <a:latin typeface="JetBrains Mono"/>
              </a:rPr>
              <a:t>url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(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frutta_secca.jpg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); }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#cioccolato_photo {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background-image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CDCAA"/>
                </a:solidFill>
                <a:effectLst/>
                <a:latin typeface="JetBrains Mono"/>
              </a:rPr>
              <a:t>url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(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cioccolato.jpg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); }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#uova_photo {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background-image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CDCAA"/>
                </a:solidFill>
                <a:effectLst/>
                <a:latin typeface="JetBrains Mono"/>
              </a:rPr>
              <a:t>url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(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uova.jpg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); }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#spinaci_photo {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background-image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CDCAA"/>
                </a:solidFill>
                <a:effectLst/>
                <a:latin typeface="JetBrains Mono"/>
              </a:rPr>
              <a:t>url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(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spinaci.webp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) }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#pesce_photo {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background-image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CDCAA"/>
                </a:solidFill>
                <a:effectLst/>
                <a:latin typeface="JetBrains Mono"/>
              </a:rPr>
              <a:t>url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(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PESCE.jpg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) }</a:t>
            </a:r>
            <a:endParaRPr kumimoji="0" lang="it-IT" altLang="it-I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1" name="Rectangle 4">
            <a:extLst>
              <a:ext uri="{FF2B5EF4-FFF2-40B4-BE49-F238E27FC236}">
                <a16:creationId xmlns:a16="http://schemas.microsoft.com/office/drawing/2014/main" id="{15383506-0343-4214-B3AD-60E94CA193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902797" y="3395544"/>
            <a:ext cx="1286155" cy="707886"/>
          </a:xfrm>
          <a:prstGeom prst="rect">
            <a:avLst/>
          </a:prstGeom>
          <a:solidFill>
            <a:srgbClr val="1E1E1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.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7BA7D"/>
                </a:solidFill>
                <a:effectLst/>
                <a:latin typeface="JetBrains Mono"/>
              </a:rPr>
              <a:t>content_item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{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margin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30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px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0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padding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0 30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px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}</a:t>
            </a:r>
            <a:endParaRPr kumimoji="0" lang="it-IT" altLang="it-I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41317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1779" y="1929782"/>
            <a:ext cx="2007153" cy="979361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Footer</a:t>
            </a: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3AD71F39-A91B-4413-B676-2F81E53B1F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30" r="3777"/>
          <a:stretch/>
        </p:blipFill>
        <p:spPr>
          <a:xfrm>
            <a:off x="128474" y="149802"/>
            <a:ext cx="11932004" cy="1679752"/>
          </a:xfrm>
          <a:prstGeom prst="rect">
            <a:avLst/>
          </a:prstGeom>
          <a:ln>
            <a:noFill/>
          </a:ln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B0190337-0F59-4CE0-ACC8-06D3164771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3913"/>
          <a:stretch/>
        </p:blipFill>
        <p:spPr>
          <a:xfrm>
            <a:off x="332920" y="3292095"/>
            <a:ext cx="3059053" cy="3048860"/>
          </a:xfrm>
          <a:prstGeom prst="rect">
            <a:avLst/>
          </a:prstGeom>
        </p:spPr>
      </p:pic>
      <p:pic>
        <p:nvPicPr>
          <p:cNvPr id="19" name="Immagine 18">
            <a:extLst>
              <a:ext uri="{FF2B5EF4-FFF2-40B4-BE49-F238E27FC236}">
                <a16:creationId xmlns:a16="http://schemas.microsoft.com/office/drawing/2014/main" id="{AFC414A1-29ED-43AE-992F-A037CDBDA1E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874"/>
          <a:stretch/>
        </p:blipFill>
        <p:spPr>
          <a:xfrm>
            <a:off x="222909" y="3252339"/>
            <a:ext cx="3349134" cy="3552216"/>
          </a:xfrm>
          <a:prstGeom prst="rect">
            <a:avLst/>
          </a:prstGeom>
        </p:spPr>
      </p:pic>
      <p:sp>
        <p:nvSpPr>
          <p:cNvPr id="6" name="Rectangle 1">
            <a:extLst>
              <a:ext uri="{FF2B5EF4-FFF2-40B4-BE49-F238E27FC236}">
                <a16:creationId xmlns:a16="http://schemas.microsoft.com/office/drawing/2014/main" id="{16D27A5F-EEBE-4CA1-9F7B-34D2AAAA8A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52761" y="2058354"/>
            <a:ext cx="5406980" cy="4801314"/>
          </a:xfrm>
          <a:prstGeom prst="rect">
            <a:avLst/>
          </a:prstGeom>
          <a:solidFill>
            <a:srgbClr val="1E1E1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footer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b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&lt;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div 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id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="</a:t>
            </a:r>
            <a:r>
              <a:rPr kumimoji="0" lang="it-IT" altLang="it-IT" sz="900" b="0" i="0" u="none" strike="noStrike" cap="none" normalizeH="0" baseline="0" dirty="0" err="1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footer_flex_container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"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&lt;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div 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class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="</a:t>
            </a:r>
            <a:r>
              <a:rPr kumimoji="0" lang="it-IT" altLang="it-IT" sz="900" b="0" i="0" u="none" strike="noStrike" cap="none" normalizeH="0" baseline="0" dirty="0" err="1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about_me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"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    &lt;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p 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class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="</a:t>
            </a:r>
            <a:r>
              <a:rPr kumimoji="0" lang="it-IT" altLang="it-IT" sz="900" b="0" i="0" u="none" strike="noStrike" cap="none" normalizeH="0" baseline="0" dirty="0" err="1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footer_text_style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"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        &lt;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b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ABOUT ME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&lt;/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b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 &lt;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br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 &lt;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br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        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Sono Giuseppe Leocata, uno studente d'ingegneria informatica all'</a:t>
            </a:r>
            <a:r>
              <a:rPr kumimoji="0" lang="it-IT" altLang="it-IT" sz="900" b="0" i="0" u="none" strike="noStrike" cap="none" normalizeH="0" baseline="0" dirty="0" err="1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universita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di Catania. 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br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        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Ho realizzato questo sito web scrivendo i contenuti in HTML e dando degli stili a questi col CSS. 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br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        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La mia matricola è: 1000001729.</a:t>
            </a:r>
            <a:b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          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&lt;/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p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&lt;/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div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b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&lt;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div 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class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="</a:t>
            </a:r>
            <a:r>
              <a:rPr kumimoji="0" lang="it-IT" altLang="it-IT" sz="900" b="0" i="0" u="none" strike="noStrike" cap="none" normalizeH="0" baseline="0" dirty="0" err="1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categories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"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    &lt;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div 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class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="</a:t>
            </a:r>
            <a:r>
              <a:rPr kumimoji="0" lang="it-IT" altLang="it-IT" sz="900" b="0" i="0" u="none" strike="noStrike" cap="none" normalizeH="0" baseline="0" dirty="0" err="1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footer_text_style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"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        &lt;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b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CATEGORIES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&lt;/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b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        &lt;</a:t>
            </a:r>
            <a:r>
              <a:rPr kumimoji="0" lang="it-IT" altLang="it-IT" sz="900" b="0" i="0" u="none" strike="noStrike" cap="none" normalizeH="0" baseline="0" dirty="0" err="1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ul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            &lt;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li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&gt;&lt;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a 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href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=""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SALUTE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&lt;/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a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&gt;&lt;/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li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            &lt;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li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&gt;&lt;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a 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href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=""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APPRENDIMENTO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&lt;/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a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&gt;&lt;/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li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            &lt;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li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&gt;&lt;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a 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href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=""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CONTENUTI TECH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&lt;/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a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&gt;&lt;/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li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        &lt;/</a:t>
            </a:r>
            <a:r>
              <a:rPr kumimoji="0" lang="it-IT" altLang="it-IT" sz="900" b="0" i="0" u="none" strike="noStrike" cap="none" normalizeH="0" baseline="0" dirty="0" err="1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ul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    &lt;/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div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&lt;/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div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&lt;/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div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b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&lt;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hr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b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&lt;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div 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id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="copyright"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&lt;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p 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class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="</a:t>
            </a:r>
            <a:r>
              <a:rPr kumimoji="0" lang="it-IT" altLang="it-IT" sz="900" b="0" i="0" u="none" strike="noStrike" cap="none" normalizeH="0" baseline="0" dirty="0" err="1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footer_text_style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"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  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&amp;copy Powered by Me 2022</a:t>
            </a:r>
            <a:b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      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&lt;/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p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&lt;/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div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</a:t>
            </a:r>
            <a:b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&lt;/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footer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endParaRPr kumimoji="0" lang="it-IT" altLang="it-IT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A904BBDF-9CCD-4378-A62D-4F1A5C880D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88339" y="1841242"/>
            <a:ext cx="2372139" cy="5016758"/>
          </a:xfrm>
          <a:prstGeom prst="rect">
            <a:avLst/>
          </a:prstGeom>
          <a:solidFill>
            <a:srgbClr val="1E1E1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7BA7D"/>
                </a:solidFill>
                <a:effectLst/>
                <a:latin typeface="JetBrains Mono"/>
              </a:rPr>
              <a:t>footer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{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padding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10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px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5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px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background-color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#004646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}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699856"/>
                </a:solidFill>
                <a:effectLst/>
                <a:latin typeface="JetBrains Mono"/>
              </a:rPr>
              <a:t>/* ||  ABOUT ME  ||  CATEGORIES  */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699856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#footer_flex_container {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display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flex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justify-content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space-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around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}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7BA7D"/>
                </a:solidFill>
                <a:effectLst/>
                <a:latin typeface="JetBrains Mono"/>
              </a:rPr>
              <a:t>footer a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{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text-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decoration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none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color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white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}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#copyright {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text-align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center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height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50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px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}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699856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586C0"/>
                </a:solidFill>
                <a:effectLst/>
                <a:latin typeface="JetBrains Mono"/>
              </a:rPr>
              <a:t>@media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(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max-width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500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px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) {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#footer_flex_container {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display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block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}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.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7BA7D"/>
                </a:solidFill>
                <a:effectLst/>
                <a:latin typeface="JetBrains Mono"/>
              </a:rPr>
              <a:t>footer_text_style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{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font-size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1.2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rem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}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}</a:t>
            </a:r>
            <a:endParaRPr kumimoji="0" lang="it-IT" altLang="it-I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38954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3583E4CE6F2A9459180EB8307AAA262" ma:contentTypeVersion="11" ma:contentTypeDescription="Create a new document." ma:contentTypeScope="" ma:versionID="188987ed465fe2c45e06b0cbbf60ee07">
  <xsd:schema xmlns:xsd="http://www.w3.org/2001/XMLSchema" xmlns:xs="http://www.w3.org/2001/XMLSchema" xmlns:p="http://schemas.microsoft.com/office/2006/metadata/properties" xmlns:ns3="cc021ea7-21f0-423a-bde8-73263d3bfd73" xmlns:ns4="07065ff8-2d69-40ab-81e6-cadea8e75c68" targetNamespace="http://schemas.microsoft.com/office/2006/metadata/properties" ma:root="true" ma:fieldsID="a1a1ffd992e30139c5f90d4195a60167" ns3:_="" ns4:_="">
    <xsd:import namespace="cc021ea7-21f0-423a-bde8-73263d3bfd73"/>
    <xsd:import namespace="07065ff8-2d69-40ab-81e6-cadea8e75c68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KeyPoints" minOccurs="0"/>
                <xsd:element ref="ns4:MediaServiceKeyPoints" minOccurs="0"/>
                <xsd:element ref="ns4:MediaServiceAutoTags" minOccurs="0"/>
                <xsd:element ref="ns4:MediaServiceOCR" minOccurs="0"/>
                <xsd:element ref="ns4:MediaServiceGenerationTime" minOccurs="0"/>
                <xsd:element ref="ns4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c021ea7-21f0-423a-bde8-73263d3bfd73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7065ff8-2d69-40ab-81e6-cadea8e75c6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1E5FB67A-5839-47FD-A380-378DE97B48D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c021ea7-21f0-423a-bde8-73263d3bfd73"/>
    <ds:schemaRef ds:uri="07065ff8-2d69-40ab-81e6-cadea8e75c6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0FA930C-F379-486E-A249-1E6AFAECD95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F1D1BAB-74B3-4995-82A6-5F79EC92ABD6}">
  <ds:schemaRefs>
    <ds:schemaRef ds:uri="http://purl.org/dc/terms/"/>
    <ds:schemaRef ds:uri="http://purl.org/dc/dcmitype/"/>
    <ds:schemaRef ds:uri="http://schemas.microsoft.com/office/2006/documentManagement/types"/>
    <ds:schemaRef ds:uri="cc021ea7-21f0-423a-bde8-73263d3bfd73"/>
    <ds:schemaRef ds:uri="07065ff8-2d69-40ab-81e6-cadea8e75c68"/>
    <ds:schemaRef ds:uri="http://purl.org/dc/elements/1.1/"/>
    <ds:schemaRef ds:uri="http://schemas.microsoft.com/office/infopath/2007/PartnerControls"/>
    <ds:schemaRef ds:uri="http://schemas.microsoft.com/office/2006/metadata/propertie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344</TotalTime>
  <Words>1432</Words>
  <Application>Microsoft Office PowerPoint</Application>
  <PresentationFormat>Widescreen</PresentationFormat>
  <Paragraphs>45</Paragraphs>
  <Slides>8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JetBrains Mono</vt:lpstr>
      <vt:lpstr>Office Theme</vt:lpstr>
      <vt:lpstr>MHW1</vt:lpstr>
      <vt:lpstr>Descrizione del progetto</vt:lpstr>
      <vt:lpstr>Layout complessivo HTML+CSS</vt:lpstr>
      <vt:lpstr>Header</vt:lpstr>
      <vt:lpstr>Header completo</vt:lpstr>
      <vt:lpstr>Menù navigazione</vt:lpstr>
      <vt:lpstr>Sezione contenuti</vt:lpstr>
      <vt:lpstr>Footer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MHW1</dc:title>
  <dc:creator>Concetto Spampinato</dc:creator>
  <cp:lastModifiedBy>GIUSEPPE LEOCATA</cp:lastModifiedBy>
  <cp:revision>4</cp:revision>
  <dcterms:created xsi:type="dcterms:W3CDTF">2021-03-24T16:57:46Z</dcterms:created>
  <dcterms:modified xsi:type="dcterms:W3CDTF">2022-03-27T16:24:22Z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0x01010003583E4CE6F2A9459180EB8307AAA262</vt:lpwstr>
  </property>
</Properties>
</file>

<file path=docProps/thumbnail.jpeg>
</file>